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68" r:id="rId2"/>
    <p:sldId id="269" r:id="rId3"/>
    <p:sldId id="271" r:id="rId4"/>
    <p:sldId id="273" r:id="rId5"/>
    <p:sldId id="276" r:id="rId6"/>
    <p:sldId id="275" r:id="rId7"/>
    <p:sldId id="274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89" r:id="rId18"/>
    <p:sldId id="290" r:id="rId19"/>
    <p:sldId id="287" r:id="rId20"/>
    <p:sldId id="277" r:id="rId21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BC3"/>
    <a:srgbClr val="632B8D"/>
    <a:srgbClr val="16A284"/>
    <a:srgbClr val="138B71"/>
    <a:srgbClr val="FCEEEE"/>
    <a:srgbClr val="F9DFDF"/>
    <a:srgbClr val="FCEAEA"/>
    <a:srgbClr val="F4E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 autoAdjust="0"/>
    <p:restoredTop sz="94660"/>
  </p:normalViewPr>
  <p:slideViewPr>
    <p:cSldViewPr snapToGrid="0">
      <p:cViewPr varScale="1">
        <p:scale>
          <a:sx n="84" d="100"/>
          <a:sy n="84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84360" y="715320"/>
            <a:ext cx="800064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48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9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1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2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53" name="PlaceHolder 7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E6C472D-DCCC-4629-972C-6F49258029A3}" type="datetime">
              <a:rPr lang="en-US" sz="1000" b="0" strike="noStrike" spc="-1">
                <a:solidFill>
                  <a:srgbClr val="0A304A"/>
                </a:solidFill>
                <a:latin typeface="Century Gothic"/>
              </a:rPr>
              <a:t>2/9/2021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DFA10273-3DA7-4849-BD0A-4F90F379D33E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‹#›</a:t>
            </a:fld>
            <a:endParaRPr lang="en-US" sz="3200" b="0" strike="noStrike" spc="-1">
              <a:latin typeface="Times New Roman"/>
            </a:endParaRPr>
          </a:p>
        </p:txBody>
      </p:sp>
      <p:sp>
        <p:nvSpPr>
          <p:cNvPr id="57" name="Line 11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Line 12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Line 13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Line 14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" name="Line 15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2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8774"/>
            <a:ext cx="12191760" cy="68576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787940" y="1528560"/>
            <a:ext cx="10476690" cy="367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err="1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Autoencoder</a:t>
            </a:r>
            <a:r>
              <a:rPr lang="en-US" sz="4000" b="0" strike="noStrike" spc="-1" dirty="0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 </a:t>
            </a:r>
            <a:r>
              <a:rPr lang="en-US" sz="4000" b="0" strike="noStrike" spc="-1" dirty="0" err="1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Variacional</a:t>
            </a:r>
            <a:r>
              <a:rPr lang="en-US" sz="4000" b="0" strike="noStrike" spc="-1" dirty="0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 Transformer-Based para </a:t>
            </a:r>
            <a:r>
              <a:rPr lang="en-US" sz="4000" b="0" strike="noStrike" spc="-1" dirty="0" err="1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Generación</a:t>
            </a:r>
            <a:r>
              <a:rPr lang="en-US" sz="4000" b="0" strike="noStrike" spc="-1" dirty="0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 de </a:t>
            </a:r>
            <a:r>
              <a:rPr lang="en-US" sz="4000" b="0" strike="noStrike" spc="-1" dirty="0" err="1" smtClean="0">
                <a:solidFill>
                  <a:schemeClr val="accent2">
                    <a:lumMod val="50000"/>
                  </a:schemeClr>
                </a:solidFill>
                <a:latin typeface="Code Light"/>
              </a:rPr>
              <a:t>frases</a:t>
            </a:r>
            <a:endParaRPr lang="en-US" sz="4000" b="0" strike="noStrike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1500" b="1" strike="noStrike" spc="-1" dirty="0" smtClean="0">
                <a:solidFill>
                  <a:schemeClr val="accent2">
                    <a:lumMod val="50000"/>
                  </a:schemeClr>
                </a:solidFill>
                <a:latin typeface="Code Bold"/>
              </a:rPr>
              <a:t>T-VAE</a:t>
            </a:r>
            <a:endParaRPr lang="en-US" sz="11500" b="0" strike="noStrike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256320" y="5617080"/>
            <a:ext cx="22856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chemeClr val="accent2">
                    <a:lumMod val="50000"/>
                  </a:schemeClr>
                </a:solidFill>
                <a:latin typeface="Century Gothic"/>
              </a:rPr>
              <a:t>Desafío</a:t>
            </a:r>
            <a:r>
              <a:rPr lang="en-US" sz="2800" b="0" strike="noStrike" spc="-1" dirty="0">
                <a:solidFill>
                  <a:schemeClr val="accent2">
                    <a:lumMod val="50000"/>
                  </a:schemeClr>
                </a:solidFill>
                <a:latin typeface="Century Gothic"/>
              </a:rPr>
              <a:t> </a:t>
            </a:r>
            <a:r>
              <a:rPr lang="en-US" sz="2800" b="0" strike="noStrike" spc="-1" dirty="0" smtClean="0">
                <a:solidFill>
                  <a:schemeClr val="accent2">
                    <a:lumMod val="50000"/>
                  </a:schemeClr>
                </a:solidFill>
                <a:latin typeface="Century Gothic"/>
              </a:rPr>
              <a:t>Nº3</a:t>
            </a:r>
            <a:endParaRPr lang="en-US" sz="2800" b="0" strike="noStrike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smtClean="0">
                <a:solidFill>
                  <a:schemeClr val="accent2">
                    <a:lumMod val="50000"/>
                  </a:schemeClr>
                </a:solidFill>
                <a:latin typeface="Century Gothic"/>
              </a:rPr>
              <a:t>Adrian Di Paolo, Patricio Guinle</a:t>
            </a:r>
            <a:endParaRPr lang="en-US" sz="2800" b="0" strike="noStrike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1700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7" name="TextShape 5"/>
          <p:cNvSpPr txBox="1"/>
          <p:nvPr/>
        </p:nvSpPr>
        <p:spPr>
          <a:xfrm>
            <a:off x="365760" y="2194560"/>
            <a:ext cx="4389120" cy="402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 err="1">
                <a:latin typeface="Arial"/>
              </a:rPr>
              <a:t>Partiendo</a:t>
            </a:r>
            <a:r>
              <a:rPr lang="en-US" sz="1500" b="0" strike="noStrike" spc="-1" dirty="0">
                <a:latin typeface="Arial"/>
              </a:rPr>
              <a:t> de la base del </a:t>
            </a:r>
            <a:r>
              <a:rPr lang="en-US" sz="1500" b="0" strike="noStrike" spc="-1" dirty="0" err="1">
                <a:latin typeface="Arial"/>
              </a:rPr>
              <a:t>modelo</a:t>
            </a:r>
            <a:r>
              <a:rPr lang="en-US" sz="1500" b="0" strike="noStrike" spc="-1" dirty="0">
                <a:latin typeface="Arial"/>
              </a:rPr>
              <a:t> transformer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El Encoder se </a:t>
            </a:r>
            <a:r>
              <a:rPr lang="en-US" sz="1500" b="0" strike="noStrike" spc="-1" dirty="0" err="1">
                <a:latin typeface="Arial"/>
              </a:rPr>
              <a:t>mantiene</a:t>
            </a: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encoder </a:t>
            </a:r>
            <a:r>
              <a:rPr lang="en-US" sz="1500" b="0" strike="noStrike" spc="-1" dirty="0" err="1">
                <a:latin typeface="Arial"/>
              </a:rPr>
              <a:t>pasa</a:t>
            </a:r>
            <a:r>
              <a:rPr lang="en-US" sz="1500" b="0" strike="noStrike" spc="-1" dirty="0">
                <a:latin typeface="Arial"/>
              </a:rPr>
              <a:t> a </a:t>
            </a:r>
            <a:r>
              <a:rPr lang="en-US" sz="1500" b="0" strike="noStrike" spc="-1" dirty="0" err="1">
                <a:latin typeface="Arial"/>
              </a:rPr>
              <a:t>ser</a:t>
            </a:r>
            <a:r>
              <a:rPr lang="en-US" sz="1500" b="0" strike="noStrike" spc="-1" dirty="0">
                <a:latin typeface="Arial"/>
              </a:rPr>
              <a:t> un espacio </a:t>
            </a:r>
            <a:r>
              <a:rPr lang="en-US" sz="1500" b="0" strike="noStrike" spc="-1" dirty="0" err="1">
                <a:latin typeface="Arial"/>
              </a:rPr>
              <a:t>latente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representado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por</a:t>
            </a:r>
            <a:r>
              <a:rPr lang="en-US" sz="1500" b="0" strike="noStrike" spc="-1" dirty="0">
                <a:latin typeface="Arial"/>
              </a:rPr>
              <a:t> mu y sigma, 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función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sampleo</a:t>
            </a:r>
            <a:r>
              <a:rPr lang="en-US" sz="1500" b="0" strike="noStrike" spc="-1" dirty="0">
                <a:latin typeface="Arial"/>
              </a:rPr>
              <a:t> y </a:t>
            </a:r>
            <a:r>
              <a:rPr lang="en-US" sz="1500" b="0" strike="noStrike" spc="-1" dirty="0" err="1">
                <a:latin typeface="Arial"/>
              </a:rPr>
              <a:t>capas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proyección</a:t>
            </a:r>
            <a:r>
              <a:rPr lang="en-US" sz="1500" b="0" strike="noStrike" spc="-1" dirty="0">
                <a:latin typeface="Arial"/>
              </a:rPr>
              <a:t> para </a:t>
            </a:r>
            <a:r>
              <a:rPr lang="en-US" sz="1500" b="0" strike="noStrike" spc="-1" dirty="0" err="1">
                <a:latin typeface="Arial"/>
              </a:rPr>
              <a:t>generar</a:t>
            </a:r>
            <a:r>
              <a:rPr lang="en-US" sz="1500" b="0" strike="noStrike" spc="-1" dirty="0">
                <a:latin typeface="Arial"/>
              </a:rPr>
              <a:t> el input del decoder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elimina</a:t>
            </a:r>
            <a:r>
              <a:rPr lang="en-US" sz="1500" b="0" strike="noStrike" spc="-1" dirty="0">
                <a:latin typeface="Arial"/>
              </a:rPr>
              <a:t> el </a:t>
            </a:r>
            <a:r>
              <a:rPr lang="en-US" sz="1500" b="0" strike="noStrike" spc="-1" dirty="0" err="1">
                <a:latin typeface="Arial"/>
              </a:rPr>
              <a:t>segundo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mecanismo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atencional</a:t>
            </a:r>
            <a:r>
              <a:rPr lang="en-US" sz="1500" b="0" strike="noStrike" spc="-1" dirty="0">
                <a:latin typeface="Arial"/>
              </a:rPr>
              <a:t> del decoder.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capa</a:t>
            </a:r>
            <a:r>
              <a:rPr lang="en-US" sz="1500" b="0" strike="noStrike" spc="-1" dirty="0">
                <a:latin typeface="Arial"/>
              </a:rPr>
              <a:t> LSTM a 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decoder.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/>
        </p:blipFill>
        <p:spPr>
          <a:xfrm>
            <a:off x="5559840" y="1769040"/>
            <a:ext cx="4772880" cy="44485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70149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6" name="TextShape 5"/>
          <p:cNvSpPr txBox="1"/>
          <p:nvPr/>
        </p:nvSpPr>
        <p:spPr>
          <a:xfrm>
            <a:off x="365760" y="2194560"/>
            <a:ext cx="4389120" cy="4026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 err="1">
                <a:latin typeface="Arial"/>
              </a:rPr>
              <a:t>Partiendo</a:t>
            </a:r>
            <a:r>
              <a:rPr lang="en-US" sz="1500" b="0" strike="noStrike" spc="-1" dirty="0">
                <a:latin typeface="Arial"/>
              </a:rPr>
              <a:t> de la base del </a:t>
            </a:r>
            <a:r>
              <a:rPr lang="en-US" sz="1500" b="0" strike="noStrike" spc="-1" dirty="0" err="1">
                <a:latin typeface="Arial"/>
              </a:rPr>
              <a:t>modelo</a:t>
            </a:r>
            <a:r>
              <a:rPr lang="en-US" sz="1500" b="0" strike="noStrike" spc="-1" dirty="0">
                <a:latin typeface="Arial"/>
              </a:rPr>
              <a:t> transformer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El Encoder se </a:t>
            </a:r>
            <a:r>
              <a:rPr lang="en-US" sz="1500" b="0" strike="noStrike" spc="-1" dirty="0" err="1">
                <a:latin typeface="Arial"/>
              </a:rPr>
              <a:t>mantiene</a:t>
            </a: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encoder </a:t>
            </a:r>
            <a:r>
              <a:rPr lang="en-US" sz="1500" b="0" strike="noStrike" spc="-1" dirty="0" err="1">
                <a:latin typeface="Arial"/>
              </a:rPr>
              <a:t>pasa</a:t>
            </a:r>
            <a:r>
              <a:rPr lang="en-US" sz="1500" b="0" strike="noStrike" spc="-1" dirty="0">
                <a:latin typeface="Arial"/>
              </a:rPr>
              <a:t> a </a:t>
            </a:r>
            <a:r>
              <a:rPr lang="en-US" sz="1500" b="0" strike="noStrike" spc="-1" dirty="0" err="1">
                <a:latin typeface="Arial"/>
              </a:rPr>
              <a:t>ser</a:t>
            </a:r>
            <a:r>
              <a:rPr lang="en-US" sz="1500" b="0" strike="noStrike" spc="-1" dirty="0">
                <a:latin typeface="Arial"/>
              </a:rPr>
              <a:t> un espacio </a:t>
            </a:r>
            <a:r>
              <a:rPr lang="en-US" sz="1500" b="0" strike="noStrike" spc="-1" dirty="0" err="1">
                <a:latin typeface="Arial"/>
              </a:rPr>
              <a:t>latente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representado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por</a:t>
            </a:r>
            <a:r>
              <a:rPr lang="en-US" sz="1500" b="0" strike="noStrike" spc="-1" dirty="0">
                <a:latin typeface="Arial"/>
              </a:rPr>
              <a:t> mu y sigma, 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función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sampleo</a:t>
            </a:r>
            <a:r>
              <a:rPr lang="en-US" sz="1500" b="0" strike="noStrike" spc="-1" dirty="0">
                <a:latin typeface="Arial"/>
              </a:rPr>
              <a:t> y </a:t>
            </a:r>
            <a:r>
              <a:rPr lang="en-US" sz="1500" b="0" strike="noStrike" spc="-1" dirty="0" err="1">
                <a:latin typeface="Arial"/>
              </a:rPr>
              <a:t>capas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proyección</a:t>
            </a:r>
            <a:r>
              <a:rPr lang="en-US" sz="1500" b="0" strike="noStrike" spc="-1" dirty="0">
                <a:latin typeface="Arial"/>
              </a:rPr>
              <a:t> para </a:t>
            </a:r>
            <a:r>
              <a:rPr lang="en-US" sz="1500" b="0" strike="noStrike" spc="-1" dirty="0" err="1">
                <a:latin typeface="Arial"/>
              </a:rPr>
              <a:t>generar</a:t>
            </a:r>
            <a:r>
              <a:rPr lang="en-US" sz="1500" b="0" strike="noStrike" spc="-1" dirty="0">
                <a:latin typeface="Arial"/>
              </a:rPr>
              <a:t> el input del decoder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elimina</a:t>
            </a:r>
            <a:r>
              <a:rPr lang="en-US" sz="1500" b="0" strike="noStrike" spc="-1" dirty="0">
                <a:latin typeface="Arial"/>
              </a:rPr>
              <a:t> el </a:t>
            </a:r>
            <a:r>
              <a:rPr lang="en-US" sz="1500" b="0" strike="noStrike" spc="-1" dirty="0" err="1">
                <a:latin typeface="Arial"/>
              </a:rPr>
              <a:t>segundo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mecanismo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atencional</a:t>
            </a:r>
            <a:r>
              <a:rPr lang="en-US" sz="1500" b="0" strike="noStrike" spc="-1" dirty="0">
                <a:latin typeface="Arial"/>
              </a:rPr>
              <a:t> del decoder.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capa</a:t>
            </a:r>
            <a:r>
              <a:rPr lang="en-US" sz="1500" b="0" strike="noStrike" spc="-1" dirty="0">
                <a:latin typeface="Arial"/>
              </a:rPr>
              <a:t> LSTM a 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decoder.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modifica</a:t>
            </a:r>
            <a:r>
              <a:rPr lang="en-US" sz="1500" b="0" strike="noStrike" spc="-1" dirty="0">
                <a:latin typeface="Arial"/>
              </a:rPr>
              <a:t> la </a:t>
            </a:r>
            <a:r>
              <a:rPr lang="en-US" sz="1500" b="0" strike="noStrike" spc="-1" dirty="0" err="1">
                <a:latin typeface="Arial"/>
              </a:rPr>
              <a:t>función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pérdida</a:t>
            </a:r>
            <a:r>
              <a:rPr lang="en-US" sz="1500" b="0" strike="noStrike" spc="-1" dirty="0">
                <a:latin typeface="Arial"/>
              </a:rPr>
              <a:t>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5561280" y="1740240"/>
            <a:ext cx="4807080" cy="44805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7104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325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Funciones</a:t>
            </a:r>
            <a:r>
              <a:rPr lang="en-US" sz="9600" b="1" dirty="0" smtClean="0">
                <a:latin typeface="Code Bold" panose="02000506030000020004" pitchFamily="2" charset="77"/>
              </a:rPr>
              <a:t> de </a:t>
            </a:r>
            <a:r>
              <a:rPr lang="en-US" sz="9600" b="1" dirty="0" err="1" smtClean="0">
                <a:latin typeface="Code Bold" panose="02000506030000020004" pitchFamily="2" charset="77"/>
              </a:rPr>
              <a:t>Distribución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49400" r="-916"/>
          <a:stretch/>
        </p:blipFill>
        <p:spPr>
          <a:xfrm>
            <a:off x="6541124" y="2413373"/>
            <a:ext cx="3312000" cy="1932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/>
          <a:srcRect l="2" r="50155"/>
          <a:stretch/>
        </p:blipFill>
        <p:spPr>
          <a:xfrm>
            <a:off x="1583628" y="2413373"/>
            <a:ext cx="3204000" cy="19328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Shape 6"/>
          <p:cNvSpPr txBox="1"/>
          <p:nvPr/>
        </p:nvSpPr>
        <p:spPr>
          <a:xfrm>
            <a:off x="1583628" y="2016403"/>
            <a:ext cx="320400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spc="-1" dirty="0" smtClean="0"/>
              <a:t>Normal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" name="TextShape 6"/>
          <p:cNvSpPr txBox="1"/>
          <p:nvPr/>
        </p:nvSpPr>
        <p:spPr>
          <a:xfrm>
            <a:off x="6541125" y="2016403"/>
            <a:ext cx="3311999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spc="-1" dirty="0"/>
              <a:t>Von Mises-Fisher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" name="TextShape 5"/>
          <p:cNvSpPr txBox="1"/>
          <p:nvPr/>
        </p:nvSpPr>
        <p:spPr>
          <a:xfrm>
            <a:off x="1466042" y="4610440"/>
            <a:ext cx="8387082" cy="19638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buClr>
                <a:srgbClr val="000000"/>
              </a:buClr>
              <a:buSzPct val="45000"/>
            </a:pPr>
            <a:r>
              <a:rPr lang="en-US" sz="1500" b="0" strike="noStrike" spc="-1" dirty="0" err="1" smtClean="0">
                <a:latin typeface="Arial"/>
              </a:rPr>
              <a:t>Utilizamos</a:t>
            </a:r>
            <a:r>
              <a:rPr lang="en-US" sz="1500" b="0" strike="noStrike" spc="-1" dirty="0" smtClean="0">
                <a:latin typeface="Arial"/>
              </a:rPr>
              <a:t> dos </a:t>
            </a:r>
            <a:r>
              <a:rPr lang="en-US" sz="1500" b="0" strike="noStrike" spc="-1" dirty="0" err="1" smtClean="0">
                <a:latin typeface="Arial"/>
              </a:rPr>
              <a:t>funciones</a:t>
            </a:r>
            <a:r>
              <a:rPr lang="en-US" sz="1500" b="0" strike="noStrike" spc="-1" dirty="0" smtClean="0">
                <a:latin typeface="Arial"/>
              </a:rPr>
              <a:t> de </a:t>
            </a:r>
            <a:r>
              <a:rPr lang="en-US" sz="1500" b="0" strike="noStrike" spc="-1" dirty="0" err="1" smtClean="0">
                <a:latin typeface="Arial"/>
              </a:rPr>
              <a:t>distribución</a:t>
            </a:r>
            <a:r>
              <a:rPr lang="en-US" sz="1500" b="0" strike="noStrike" spc="-1" dirty="0" smtClean="0">
                <a:latin typeface="Arial"/>
              </a:rPr>
              <a:t> para el </a:t>
            </a:r>
            <a:r>
              <a:rPr lang="en-US" sz="1500" b="0" strike="noStrike" spc="-1" dirty="0" err="1" smtClean="0">
                <a:latin typeface="Arial"/>
              </a:rPr>
              <a:t>sampleo</a:t>
            </a:r>
            <a:r>
              <a:rPr lang="en-US" sz="1500" b="0" strike="noStrike" spc="-1" dirty="0" smtClean="0">
                <a:latin typeface="Arial"/>
              </a:rPr>
              <a:t> (</a:t>
            </a:r>
            <a:r>
              <a:rPr lang="es-ES" sz="1600" dirty="0" smtClean="0"/>
              <a:t>z</a:t>
            </a:r>
            <a:r>
              <a:rPr lang="en-US" sz="1500" b="0" strike="noStrike" spc="-1" dirty="0" smtClean="0">
                <a:latin typeface="Arial"/>
              </a:rPr>
              <a:t>) que genera el encoder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 smtClean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spc="-1" dirty="0" err="1" smtClean="0">
                <a:latin typeface="Arial"/>
              </a:rPr>
              <a:t>Distribución</a:t>
            </a:r>
            <a:r>
              <a:rPr lang="en-US" sz="1500" spc="-1" dirty="0" smtClean="0">
                <a:latin typeface="Arial"/>
              </a:rPr>
              <a:t> Normal: con </a:t>
            </a:r>
            <a:r>
              <a:rPr lang="en-US" sz="1500" spc="-1" dirty="0" err="1" smtClean="0">
                <a:latin typeface="Arial"/>
              </a:rPr>
              <a:t>los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parámetros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Varianza</a:t>
            </a:r>
            <a:r>
              <a:rPr lang="en-US" sz="1500" spc="-1" dirty="0" smtClean="0">
                <a:latin typeface="Arial"/>
              </a:rPr>
              <a:t> (</a:t>
            </a:r>
            <a:r>
              <a:rPr lang="el-GR" dirty="0" smtClean="0"/>
              <a:t>σ</a:t>
            </a:r>
            <a:r>
              <a:rPr lang="es-ES" dirty="0"/>
              <a:t>^</a:t>
            </a:r>
            <a:r>
              <a:rPr lang="es-ES" dirty="0" smtClean="0"/>
              <a:t>2</a:t>
            </a:r>
            <a:r>
              <a:rPr lang="en-US" sz="1500" spc="-1" dirty="0" smtClean="0">
                <a:latin typeface="Arial"/>
              </a:rPr>
              <a:t>) y Media (</a:t>
            </a:r>
            <a:r>
              <a:rPr lang="el-GR" dirty="0" smtClean="0"/>
              <a:t>μ</a:t>
            </a:r>
            <a:r>
              <a:rPr lang="es-ES" dirty="0" smtClean="0"/>
              <a:t>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E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500" spc="-1" dirty="0" smtClean="0">
                <a:latin typeface="Arial"/>
              </a:rPr>
              <a:t>Distribución Von Mises-Fisher</a:t>
            </a:r>
            <a:r>
              <a:rPr lang="es-ES" sz="1500" spc="-1" dirty="0"/>
              <a:t>: </a:t>
            </a:r>
            <a:r>
              <a:rPr lang="es-ES" sz="1500" spc="-1" dirty="0" smtClean="0"/>
              <a:t>con los parámetros Concentración (</a:t>
            </a:r>
            <a:r>
              <a:rPr lang="es-ES" sz="1500" spc="-1" dirty="0" smtClean="0">
                <a:latin typeface="Arial"/>
              </a:rPr>
              <a:t>ⲕ)</a:t>
            </a:r>
            <a:r>
              <a:rPr lang="es-ES" sz="1500" spc="-1" dirty="0" smtClean="0"/>
              <a:t> y la Dirección Media </a:t>
            </a:r>
            <a:r>
              <a:rPr lang="en-US" sz="1400" spc="-1" dirty="0" smtClean="0"/>
              <a:t>(</a:t>
            </a:r>
            <a:r>
              <a:rPr lang="el-GR" sz="1600" dirty="0" smtClean="0"/>
              <a:t>μ</a:t>
            </a:r>
            <a:r>
              <a:rPr lang="es-ES" sz="1600" dirty="0" smtClean="0"/>
              <a:t>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988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63000">
                <a:srgbClr val="138B71"/>
              </a:gs>
              <a:gs pos="100000">
                <a:srgbClr val="16A28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475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Función</a:t>
            </a:r>
            <a:r>
              <a:rPr lang="en-US" sz="9600" b="1" dirty="0" smtClean="0">
                <a:latin typeface="Code Bold" panose="02000506030000020004" pitchFamily="2" charset="77"/>
              </a:rPr>
              <a:t> de </a:t>
            </a:r>
            <a:r>
              <a:rPr lang="en-US" sz="9600" b="1" dirty="0" err="1" smtClean="0">
                <a:latin typeface="Code Bold" panose="02000506030000020004" pitchFamily="2" charset="77"/>
              </a:rPr>
              <a:t>Pérdida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8" name="TextShape 6"/>
          <p:cNvSpPr txBox="1"/>
          <p:nvPr/>
        </p:nvSpPr>
        <p:spPr>
          <a:xfrm>
            <a:off x="853200" y="2016403"/>
            <a:ext cx="561924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spc="-1" dirty="0" err="1" smtClean="0"/>
              <a:t>Fórmula</a:t>
            </a:r>
            <a:r>
              <a:rPr lang="en-US" sz="1500" spc="-1" dirty="0" smtClean="0"/>
              <a:t> de </a:t>
            </a:r>
            <a:r>
              <a:rPr lang="en-US" sz="1500" spc="-1" dirty="0" err="1" smtClean="0"/>
              <a:t>Función</a:t>
            </a:r>
            <a:r>
              <a:rPr lang="en-US" sz="1500" spc="-1" dirty="0" smtClean="0"/>
              <a:t> de </a:t>
            </a:r>
            <a:r>
              <a:rPr lang="en-US" sz="1500" spc="-1" dirty="0" err="1" smtClean="0"/>
              <a:t>Pérdida</a:t>
            </a:r>
            <a:r>
              <a:rPr lang="en-US" sz="1500" spc="-1" dirty="0" smtClean="0"/>
              <a:t> (1)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" name="TextShape 6"/>
          <p:cNvSpPr txBox="1"/>
          <p:nvPr/>
        </p:nvSpPr>
        <p:spPr>
          <a:xfrm>
            <a:off x="7787340" y="2016403"/>
            <a:ext cx="3311999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spc="-1" dirty="0" err="1" smtClean="0"/>
              <a:t>Término</a:t>
            </a:r>
            <a:r>
              <a:rPr lang="en-US" sz="1500" spc="-1" dirty="0" smtClean="0"/>
              <a:t> KL </a:t>
            </a:r>
            <a:r>
              <a:rPr lang="en-US" sz="1500" spc="-1" dirty="0" err="1" smtClean="0"/>
              <a:t>Anneaing</a:t>
            </a:r>
            <a:r>
              <a:rPr lang="en-US" sz="1500" spc="-1" dirty="0" smtClean="0"/>
              <a:t> (2)</a:t>
            </a:r>
            <a:endParaRPr lang="en-US" sz="1500" b="0" strike="noStrike" spc="-1" dirty="0">
              <a:latin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539000" y="2422460"/>
            <a:ext cx="4148568" cy="6689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/>
          <p:nvPr/>
        </p:nvPicPr>
        <p:blipFill>
          <a:blip r:embed="rId4"/>
          <a:stretch/>
        </p:blipFill>
        <p:spPr>
          <a:xfrm>
            <a:off x="7988400" y="2415296"/>
            <a:ext cx="2926080" cy="786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/>
          <p:nvPr/>
        </p:nvPicPr>
        <p:blipFill>
          <a:blip r:embed="rId5"/>
          <a:stretch/>
        </p:blipFill>
        <p:spPr>
          <a:xfrm>
            <a:off x="7972200" y="3292976"/>
            <a:ext cx="2942280" cy="2713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Shape 5"/>
          <p:cNvSpPr txBox="1"/>
          <p:nvPr/>
        </p:nvSpPr>
        <p:spPr>
          <a:xfrm>
            <a:off x="853200" y="3542645"/>
            <a:ext cx="6763752" cy="27118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buClr>
                <a:srgbClr val="000000"/>
              </a:buClr>
              <a:buSzPct val="45000"/>
            </a:pPr>
            <a:r>
              <a:rPr lang="en-US" sz="1500" b="0" strike="noStrike" spc="-1" dirty="0" smtClean="0">
                <a:latin typeface="Arial"/>
              </a:rPr>
              <a:t>La </a:t>
            </a:r>
            <a:r>
              <a:rPr lang="en-US" sz="1500" b="0" strike="noStrike" spc="-1" dirty="0" err="1" smtClean="0">
                <a:latin typeface="Arial"/>
              </a:rPr>
              <a:t>función</a:t>
            </a:r>
            <a:r>
              <a:rPr lang="en-US" sz="1500" b="0" strike="noStrike" spc="-1" dirty="0" smtClean="0">
                <a:latin typeface="Arial"/>
              </a:rPr>
              <a:t> de </a:t>
            </a:r>
            <a:r>
              <a:rPr lang="en-US" sz="1500" b="0" strike="noStrike" spc="-1" dirty="0" err="1" smtClean="0">
                <a:latin typeface="Arial"/>
              </a:rPr>
              <a:t>pérdida</a:t>
            </a:r>
            <a:r>
              <a:rPr lang="en-US" sz="1500" b="0" strike="noStrike" spc="-1" dirty="0" smtClean="0">
                <a:latin typeface="Arial"/>
              </a:rPr>
              <a:t> (fig. 1) </a:t>
            </a:r>
            <a:r>
              <a:rPr lang="en-US" sz="1500" b="0" strike="noStrike" spc="-1" dirty="0" err="1" smtClean="0">
                <a:latin typeface="Arial"/>
              </a:rPr>
              <a:t>está</a:t>
            </a:r>
            <a:r>
              <a:rPr lang="en-US" sz="1500" b="0" strike="noStrike" spc="-1" dirty="0" smtClean="0">
                <a:latin typeface="Arial"/>
              </a:rPr>
              <a:t> </a:t>
            </a:r>
            <a:r>
              <a:rPr lang="en-US" sz="1500" b="0" strike="noStrike" spc="-1" dirty="0" err="1" smtClean="0">
                <a:latin typeface="Arial"/>
              </a:rPr>
              <a:t>conformada</a:t>
            </a:r>
            <a:r>
              <a:rPr lang="en-US" sz="1500" b="0" strike="noStrike" spc="-1" dirty="0" smtClean="0">
                <a:latin typeface="Arial"/>
              </a:rPr>
              <a:t> </a:t>
            </a:r>
            <a:r>
              <a:rPr lang="en-US" sz="1500" b="0" strike="noStrike" spc="-1" dirty="0" err="1" smtClean="0">
                <a:latin typeface="Arial"/>
              </a:rPr>
              <a:t>por</a:t>
            </a:r>
            <a:r>
              <a:rPr lang="en-US" sz="1500" b="0" strike="noStrike" spc="-1" dirty="0" smtClean="0">
                <a:latin typeface="Arial"/>
              </a:rPr>
              <a:t> dos </a:t>
            </a:r>
            <a:r>
              <a:rPr lang="en-US" sz="1500" b="0" strike="noStrike" spc="-1" dirty="0" err="1" smtClean="0">
                <a:latin typeface="Arial"/>
              </a:rPr>
              <a:t>términos</a:t>
            </a:r>
            <a:r>
              <a:rPr lang="en-US" sz="1500" b="0" strike="noStrike" spc="-1" dirty="0" smtClean="0">
                <a:latin typeface="Arial"/>
              </a:rPr>
              <a:t>: el de </a:t>
            </a:r>
            <a:r>
              <a:rPr lang="en-US" sz="1500" b="0" strike="noStrike" spc="-1" dirty="0" err="1" smtClean="0">
                <a:latin typeface="Arial"/>
              </a:rPr>
              <a:t>reconstrucción</a:t>
            </a:r>
            <a:r>
              <a:rPr lang="en-US" sz="1500" b="0" strike="noStrike" spc="-1" dirty="0" smtClean="0">
                <a:latin typeface="Arial"/>
              </a:rPr>
              <a:t> y el de la </a:t>
            </a:r>
            <a:r>
              <a:rPr lang="en-US" sz="1500" b="0" strike="noStrike" spc="-1" dirty="0" err="1" smtClean="0">
                <a:latin typeface="Arial"/>
              </a:rPr>
              <a:t>divergencia</a:t>
            </a:r>
            <a:r>
              <a:rPr lang="en-US" sz="1500" b="0" strike="noStrike" spc="-1" dirty="0" smtClean="0">
                <a:latin typeface="Arial"/>
              </a:rPr>
              <a:t> </a:t>
            </a:r>
            <a:r>
              <a:rPr lang="en-US" sz="1500" spc="-1" dirty="0"/>
              <a:t>de </a:t>
            </a:r>
            <a:r>
              <a:rPr lang="en-US" sz="1500" spc="-1" dirty="0" err="1" smtClean="0"/>
              <a:t>Kullback-Leibler</a:t>
            </a:r>
            <a:r>
              <a:rPr lang="en-US" sz="1500" spc="-1" dirty="0"/>
              <a:t> </a:t>
            </a:r>
            <a:r>
              <a:rPr lang="en-US" sz="1500" spc="-1" dirty="0" smtClean="0"/>
              <a:t>(KL).</a:t>
            </a:r>
          </a:p>
          <a:p>
            <a:pPr>
              <a:buClr>
                <a:srgbClr val="000000"/>
              </a:buClr>
              <a:buSzPct val="45000"/>
            </a:pPr>
            <a:endParaRPr lang="en-US" sz="1500" b="0" strike="noStrike" spc="-1" dirty="0"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z="1500" spc="-1" dirty="0" smtClean="0">
                <a:latin typeface="Arial"/>
              </a:rPr>
              <a:t>Como </a:t>
            </a:r>
            <a:r>
              <a:rPr lang="en-US" sz="1500" spc="-1" dirty="0" err="1" smtClean="0">
                <a:latin typeface="Arial"/>
              </a:rPr>
              <a:t>término</a:t>
            </a:r>
            <a:r>
              <a:rPr lang="en-US" sz="1500" spc="-1" dirty="0" smtClean="0">
                <a:latin typeface="Arial"/>
              </a:rPr>
              <a:t> de </a:t>
            </a:r>
            <a:r>
              <a:rPr lang="en-US" sz="1500" spc="-1" dirty="0" err="1" smtClean="0">
                <a:latin typeface="Arial"/>
              </a:rPr>
              <a:t>reconstrucción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utilizamos</a:t>
            </a:r>
            <a:r>
              <a:rPr lang="en-US" sz="1500" spc="-1" dirty="0" smtClean="0">
                <a:latin typeface="Arial"/>
              </a:rPr>
              <a:t> la Sparse </a:t>
            </a:r>
            <a:r>
              <a:rPr lang="en-US" sz="1500" spc="-1" dirty="0" err="1" smtClean="0">
                <a:latin typeface="Arial"/>
              </a:rPr>
              <a:t>Categorycal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Crossentropy</a:t>
            </a:r>
            <a:r>
              <a:rPr lang="en-US" sz="1500" spc="-1" dirty="0" smtClean="0">
                <a:latin typeface="Arial"/>
              </a:rPr>
              <a:t>, </a:t>
            </a:r>
            <a:r>
              <a:rPr lang="en-US" sz="1500" spc="-1" dirty="0" err="1" smtClean="0">
                <a:latin typeface="Arial"/>
              </a:rPr>
              <a:t>midiendo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así</a:t>
            </a:r>
            <a:r>
              <a:rPr lang="en-US" sz="1500" spc="-1" dirty="0" smtClean="0">
                <a:latin typeface="Arial"/>
              </a:rPr>
              <a:t>, la </a:t>
            </a:r>
            <a:r>
              <a:rPr lang="en-US" sz="1500" spc="-1" dirty="0" err="1" smtClean="0">
                <a:latin typeface="Arial"/>
              </a:rPr>
              <a:t>diferencia</a:t>
            </a:r>
            <a:r>
              <a:rPr lang="en-US" sz="1500" spc="-1" dirty="0" smtClean="0">
                <a:latin typeface="Arial"/>
              </a:rPr>
              <a:t> entre la </a:t>
            </a:r>
            <a:r>
              <a:rPr lang="en-US" sz="1500" spc="-1" dirty="0" err="1" smtClean="0">
                <a:latin typeface="Arial"/>
              </a:rPr>
              <a:t>frase</a:t>
            </a:r>
            <a:r>
              <a:rPr lang="en-US" sz="1500" spc="-1" dirty="0" smtClean="0">
                <a:latin typeface="Arial"/>
              </a:rPr>
              <a:t> de entrada y la </a:t>
            </a:r>
            <a:r>
              <a:rPr lang="en-US" sz="1500" spc="-1" dirty="0" err="1" smtClean="0">
                <a:latin typeface="Arial"/>
              </a:rPr>
              <a:t>reconstruida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por</a:t>
            </a:r>
            <a:r>
              <a:rPr lang="en-US" sz="1500" spc="-1" dirty="0" smtClean="0">
                <a:latin typeface="Arial"/>
              </a:rPr>
              <a:t> el Decoder.</a:t>
            </a:r>
          </a:p>
          <a:p>
            <a:pPr>
              <a:buClr>
                <a:srgbClr val="000000"/>
              </a:buClr>
              <a:buSzPct val="45000"/>
            </a:pPr>
            <a:endParaRPr lang="en-US" sz="1500" b="0" strike="noStrike" spc="-1" dirty="0" smtClean="0"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US" sz="1500" spc="-1" dirty="0" smtClean="0">
                <a:latin typeface="Arial"/>
              </a:rPr>
              <a:t>El </a:t>
            </a:r>
            <a:r>
              <a:rPr lang="en-US" sz="1500" spc="-1" dirty="0" err="1" smtClean="0">
                <a:latin typeface="Arial"/>
              </a:rPr>
              <a:t>término</a:t>
            </a:r>
            <a:r>
              <a:rPr lang="en-US" sz="1500" spc="-1" dirty="0" smtClean="0">
                <a:latin typeface="Arial"/>
              </a:rPr>
              <a:t> de KL </a:t>
            </a:r>
            <a:r>
              <a:rPr lang="en-US" sz="1500" spc="-1" dirty="0" err="1" smtClean="0">
                <a:latin typeface="Arial"/>
              </a:rPr>
              <a:t>varía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segun</a:t>
            </a:r>
            <a:r>
              <a:rPr lang="en-US" sz="1500" spc="-1" dirty="0" smtClean="0">
                <a:latin typeface="Arial"/>
              </a:rPr>
              <a:t> la </a:t>
            </a:r>
            <a:r>
              <a:rPr lang="en-US" sz="1500" spc="-1" dirty="0" err="1" smtClean="0">
                <a:latin typeface="Arial"/>
              </a:rPr>
              <a:t>distribución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utilizada</a:t>
            </a:r>
            <a:r>
              <a:rPr lang="en-US" sz="1500" spc="-1" dirty="0" smtClean="0">
                <a:latin typeface="Arial"/>
              </a:rPr>
              <a:t> y se </a:t>
            </a:r>
            <a:r>
              <a:rPr lang="en-US" sz="1500" spc="-1" dirty="0" err="1" smtClean="0">
                <a:latin typeface="Arial"/>
              </a:rPr>
              <a:t>encuentra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balanceada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durante</a:t>
            </a:r>
            <a:r>
              <a:rPr lang="en-US" sz="1500" spc="-1" dirty="0" smtClean="0">
                <a:latin typeface="Arial"/>
              </a:rPr>
              <a:t> el </a:t>
            </a:r>
            <a:r>
              <a:rPr lang="en-US" sz="1500" spc="-1" dirty="0" err="1" smtClean="0">
                <a:latin typeface="Arial"/>
              </a:rPr>
              <a:t>entrenamiento</a:t>
            </a:r>
            <a:r>
              <a:rPr lang="en-US" sz="1500" spc="-1" dirty="0" smtClean="0">
                <a:latin typeface="Arial"/>
              </a:rPr>
              <a:t> </a:t>
            </a:r>
            <a:r>
              <a:rPr lang="en-US" sz="1500" spc="-1" dirty="0" err="1" smtClean="0">
                <a:latin typeface="Arial"/>
              </a:rPr>
              <a:t>por</a:t>
            </a:r>
            <a:r>
              <a:rPr lang="en-US" sz="1500" spc="-1" dirty="0" smtClean="0">
                <a:latin typeface="Arial"/>
              </a:rPr>
              <a:t> la </a:t>
            </a:r>
            <a:r>
              <a:rPr lang="en-US" sz="1500" spc="-1" dirty="0" err="1" smtClean="0">
                <a:latin typeface="Arial"/>
              </a:rPr>
              <a:t>función</a:t>
            </a:r>
            <a:r>
              <a:rPr lang="en-US" sz="1500" spc="-1" dirty="0" smtClean="0">
                <a:latin typeface="Arial"/>
              </a:rPr>
              <a:t> de Annealing [2] (fig. 2)</a:t>
            </a:r>
            <a:endParaRPr lang="en-US" sz="1500" b="0" strike="noStrike" spc="-1" dirty="0"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500" b="0" strike="noStrike" spc="-1" dirty="0" smtClean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455189" y="6457873"/>
            <a:ext cx="1115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[2] S.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Semeniuta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A.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Severyn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E.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Barth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”A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hybrid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convolutional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variationalautoencoder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text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generation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,” in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arXiv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preprint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arXiv:1702.02390,2017.</a:t>
            </a:r>
          </a:p>
        </p:txBody>
      </p:sp>
    </p:spTree>
    <p:extLst>
      <p:ext uri="{BB962C8B-B14F-4D97-AF65-F5344CB8AC3E}">
        <p14:creationId xmlns:p14="http://schemas.microsoft.com/office/powerpoint/2010/main" val="2758146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gradFill>
            <a:gsLst>
              <a:gs pos="0">
                <a:srgbClr val="632B8D"/>
              </a:gs>
              <a:gs pos="63000">
                <a:srgbClr val="7030A0"/>
              </a:gs>
              <a:gs pos="100000">
                <a:srgbClr val="893BC3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2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Resultados</a:t>
            </a:r>
            <a:r>
              <a:rPr lang="en-US" sz="9600" b="1" dirty="0">
                <a:latin typeface="Code Bold" panose="02000506030000020004" pitchFamily="2" charset="77"/>
              </a:rPr>
              <a:t> </a:t>
            </a:r>
            <a:r>
              <a:rPr lang="en-US" sz="9600" b="1" dirty="0" smtClean="0">
                <a:latin typeface="Code Bold" panose="02000506030000020004" pitchFamily="2" charset="77"/>
              </a:rPr>
              <a:t>y </a:t>
            </a:r>
            <a:r>
              <a:rPr lang="en-US" sz="9600" b="1" dirty="0" err="1">
                <a:latin typeface="Code Bold" panose="02000506030000020004" pitchFamily="2" charset="77"/>
              </a:rPr>
              <a:t>A</a:t>
            </a:r>
            <a:r>
              <a:rPr lang="en-US" sz="9600" b="1" dirty="0" err="1" smtClean="0">
                <a:latin typeface="Code Bold" panose="02000506030000020004" pitchFamily="2" charset="77"/>
              </a:rPr>
              <a:t>nálisis</a:t>
            </a:r>
            <a:r>
              <a:rPr lang="en-US" sz="9600" b="1" dirty="0" smtClean="0">
                <a:latin typeface="Code Bold" panose="02000506030000020004" pitchFamily="2" charset="77"/>
              </a:rPr>
              <a:t> del </a:t>
            </a:r>
            <a:r>
              <a:rPr lang="en-US" sz="9600" b="1" dirty="0">
                <a:latin typeface="Code Bold" panose="02000506030000020004" pitchFamily="2" charset="77"/>
              </a:rPr>
              <a:t>E</a:t>
            </a:r>
            <a:r>
              <a:rPr lang="en-US" sz="9600" b="1" dirty="0" smtClean="0">
                <a:latin typeface="Code Bold" panose="02000506030000020004" pitchFamily="2" charset="77"/>
              </a:rPr>
              <a:t>spacio </a:t>
            </a:r>
            <a:r>
              <a:rPr lang="en-US" sz="9600" b="1" dirty="0" err="1">
                <a:latin typeface="Code Bold" panose="02000506030000020004" pitchFamily="2" charset="77"/>
              </a:rPr>
              <a:t>L</a:t>
            </a:r>
            <a:r>
              <a:rPr lang="en-US" sz="9600" b="1" dirty="0" err="1" smtClean="0">
                <a:latin typeface="Code Bold" panose="02000506030000020004" pitchFamily="2" charset="77"/>
              </a:rPr>
              <a:t>atente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646545" y="1579439"/>
            <a:ext cx="111518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continuación vamos a evaluar la performance del modelo:</a:t>
            </a:r>
          </a:p>
          <a:p>
            <a:pPr algn="just"/>
            <a:endParaRPr lang="es-ES" sz="2000" dirty="0" smtClean="0">
              <a:solidFill>
                <a:schemeClr val="tx2">
                  <a:lumMod val="50000"/>
                </a:schemeClr>
              </a:solidFill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Generando frases a partir de decodificar un </a:t>
            </a:r>
            <a:r>
              <a:rPr lang="es-ES" sz="2000" dirty="0" err="1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sampleo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aleatorio de una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istribución Normal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>
                  <a:lumMod val="50000"/>
                </a:schemeClr>
              </a:solidFill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Recorriendo frases intermedias generadas a partir de una frase origen y una destino (Linear </a:t>
            </a:r>
            <a:r>
              <a:rPr lang="es-ES" sz="2000" dirty="0" err="1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Interpolate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>
                  <a:lumMod val="50000"/>
                </a:schemeClr>
              </a:solidFill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Recorriendo el vector generado promediando las salidas de atributos (ej. Vector Poesía) y movernos en esa dirección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>
                  <a:lumMod val="50000"/>
                </a:schemeClr>
              </a:solidFill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Evaluando la similitud que le asigna el modelo a diferentes frases a partir de aplicar la Similitud Coseno</a:t>
            </a:r>
          </a:p>
          <a:p>
            <a:pPr algn="just"/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Y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explorar algunas Visualizaciones para ganar </a:t>
            </a:r>
            <a:r>
              <a:rPr lang="es-ES" sz="2000" dirty="0" err="1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interpretabilidad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sobr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 el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spacio Latente: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Ploteando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las salidas de las líneas observando algunas métricas y atributos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140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gradFill>
            <a:gsLst>
              <a:gs pos="0">
                <a:srgbClr val="632B8D"/>
              </a:gs>
              <a:gs pos="63000">
                <a:srgbClr val="7030A0"/>
              </a:gs>
              <a:gs pos="100000">
                <a:srgbClr val="893BC3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2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Resultados</a:t>
            </a:r>
            <a:r>
              <a:rPr lang="en-US" sz="9600" b="1" dirty="0">
                <a:latin typeface="Code Bold" panose="02000506030000020004" pitchFamily="2" charset="77"/>
              </a:rPr>
              <a:t> </a:t>
            </a:r>
            <a:r>
              <a:rPr lang="en-US" sz="9600" b="1" dirty="0" smtClean="0">
                <a:latin typeface="Code Bold" panose="02000506030000020004" pitchFamily="2" charset="77"/>
              </a:rPr>
              <a:t>y </a:t>
            </a:r>
            <a:r>
              <a:rPr lang="en-US" sz="9600" b="1" dirty="0" err="1">
                <a:latin typeface="Code Bold" panose="02000506030000020004" pitchFamily="2" charset="77"/>
              </a:rPr>
              <a:t>A</a:t>
            </a:r>
            <a:r>
              <a:rPr lang="en-US" sz="9600" b="1" dirty="0" err="1" smtClean="0">
                <a:latin typeface="Code Bold" panose="02000506030000020004" pitchFamily="2" charset="77"/>
              </a:rPr>
              <a:t>nálisis</a:t>
            </a:r>
            <a:r>
              <a:rPr lang="en-US" sz="9600" b="1" dirty="0" smtClean="0">
                <a:latin typeface="Code Bold" panose="02000506030000020004" pitchFamily="2" charset="77"/>
              </a:rPr>
              <a:t> del </a:t>
            </a:r>
            <a:r>
              <a:rPr lang="en-US" sz="9600" b="1" dirty="0">
                <a:latin typeface="Code Bold" panose="02000506030000020004" pitchFamily="2" charset="77"/>
              </a:rPr>
              <a:t>E</a:t>
            </a:r>
            <a:r>
              <a:rPr lang="en-US" sz="9600" b="1" dirty="0" smtClean="0">
                <a:latin typeface="Code Bold" panose="02000506030000020004" pitchFamily="2" charset="77"/>
              </a:rPr>
              <a:t>spacio </a:t>
            </a:r>
            <a:r>
              <a:rPr lang="en-US" sz="9600" b="1" dirty="0" err="1">
                <a:latin typeface="Code Bold" panose="02000506030000020004" pitchFamily="2" charset="77"/>
              </a:rPr>
              <a:t>L</a:t>
            </a:r>
            <a:r>
              <a:rPr lang="en-US" sz="9600" b="1" dirty="0" err="1" smtClean="0">
                <a:latin typeface="Code Bold" panose="02000506030000020004" pitchFamily="2" charset="77"/>
              </a:rPr>
              <a:t>atente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2697" y="2967335"/>
            <a:ext cx="10366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¡ PASEMOS A LA NOTEBOOK !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3344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gradFill>
            <a:gsLst>
              <a:gs pos="0">
                <a:srgbClr val="632B8D"/>
              </a:gs>
              <a:gs pos="63000">
                <a:srgbClr val="7030A0"/>
              </a:gs>
              <a:gs pos="100000">
                <a:srgbClr val="893BC3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2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Resultados</a:t>
            </a:r>
            <a:r>
              <a:rPr lang="en-US" sz="9600" b="1" dirty="0">
                <a:latin typeface="Code Bold" panose="02000506030000020004" pitchFamily="2" charset="77"/>
              </a:rPr>
              <a:t> </a:t>
            </a:r>
            <a:r>
              <a:rPr lang="en-US" sz="9600" b="1" dirty="0" smtClean="0">
                <a:latin typeface="Code Bold" panose="02000506030000020004" pitchFamily="2" charset="77"/>
              </a:rPr>
              <a:t>y </a:t>
            </a:r>
            <a:r>
              <a:rPr lang="en-US" sz="9600" b="1" dirty="0" err="1">
                <a:latin typeface="Code Bold" panose="02000506030000020004" pitchFamily="2" charset="77"/>
              </a:rPr>
              <a:t>A</a:t>
            </a:r>
            <a:r>
              <a:rPr lang="en-US" sz="9600" b="1" dirty="0" err="1" smtClean="0">
                <a:latin typeface="Code Bold" panose="02000506030000020004" pitchFamily="2" charset="77"/>
              </a:rPr>
              <a:t>nálisis</a:t>
            </a:r>
            <a:r>
              <a:rPr lang="en-US" sz="9600" b="1" dirty="0" smtClean="0">
                <a:latin typeface="Code Bold" panose="02000506030000020004" pitchFamily="2" charset="77"/>
              </a:rPr>
              <a:t> del </a:t>
            </a:r>
            <a:r>
              <a:rPr lang="en-US" sz="9600" b="1" dirty="0">
                <a:latin typeface="Code Bold" panose="02000506030000020004" pitchFamily="2" charset="77"/>
              </a:rPr>
              <a:t>E</a:t>
            </a:r>
            <a:r>
              <a:rPr lang="en-US" sz="9600" b="1" dirty="0" smtClean="0">
                <a:latin typeface="Code Bold" panose="02000506030000020004" pitchFamily="2" charset="77"/>
              </a:rPr>
              <a:t>spacio </a:t>
            </a:r>
            <a:r>
              <a:rPr lang="en-US" sz="9600" b="1" dirty="0" err="1">
                <a:latin typeface="Code Bold" panose="02000506030000020004" pitchFamily="2" charset="77"/>
              </a:rPr>
              <a:t>L</a:t>
            </a:r>
            <a:r>
              <a:rPr lang="en-US" sz="9600" b="1" dirty="0" err="1" smtClean="0">
                <a:latin typeface="Code Bold" panose="02000506030000020004" pitchFamily="2" charset="77"/>
              </a:rPr>
              <a:t>atente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23" y="2422188"/>
            <a:ext cx="6088829" cy="3641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1" y="2402740"/>
            <a:ext cx="6062771" cy="3641819"/>
          </a:xfrm>
          <a:prstGeom prst="rect">
            <a:avLst/>
          </a:prstGeom>
        </p:spPr>
      </p:pic>
      <p:sp>
        <p:nvSpPr>
          <p:cNvPr id="12" name="TextShape 6"/>
          <p:cNvSpPr txBox="1"/>
          <p:nvPr/>
        </p:nvSpPr>
        <p:spPr>
          <a:xfrm>
            <a:off x="67919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Poesía</a:t>
            </a:r>
            <a:r>
              <a:rPr lang="en-US" sz="1500" b="0" strike="noStrike" spc="-1" dirty="0" smtClean="0">
                <a:latin typeface="Arial"/>
              </a:rPr>
              <a:t> - vector 18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3" name="TextShape 6"/>
          <p:cNvSpPr txBox="1"/>
          <p:nvPr/>
        </p:nvSpPr>
        <p:spPr>
          <a:xfrm>
            <a:off x="6130691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Frases</a:t>
            </a:r>
            <a:r>
              <a:rPr lang="en-US" sz="1500" b="0" strike="noStrike" spc="-1" dirty="0" smtClean="0">
                <a:latin typeface="Arial"/>
              </a:rPr>
              <a:t> NEG, NEU, y POS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4" name="TextShape 6"/>
          <p:cNvSpPr txBox="1"/>
          <p:nvPr/>
        </p:nvSpPr>
        <p:spPr>
          <a:xfrm>
            <a:off x="67918" y="1524862"/>
            <a:ext cx="10036201" cy="36658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 dirty="0" smtClean="0">
                <a:latin typeface="Arial"/>
              </a:rPr>
              <a:t> </a:t>
            </a:r>
            <a:r>
              <a:rPr lang="en-US" sz="1600" b="1" strike="noStrike" spc="-1" dirty="0" err="1" smtClean="0">
                <a:latin typeface="Arial"/>
              </a:rPr>
              <a:t>Distribución</a:t>
            </a:r>
            <a:r>
              <a:rPr lang="en-US" sz="1600" b="1" strike="noStrike" spc="-1" dirty="0" smtClean="0">
                <a:latin typeface="Arial"/>
              </a:rPr>
              <a:t> de las </a:t>
            </a:r>
            <a:r>
              <a:rPr lang="en-US" sz="1600" b="1" strike="noStrike" spc="-1" dirty="0" err="1" smtClean="0">
                <a:latin typeface="Arial"/>
              </a:rPr>
              <a:t>predicciones</a:t>
            </a:r>
            <a:r>
              <a:rPr lang="en-US" sz="1600" b="1" strike="noStrike" spc="-1" dirty="0" smtClean="0">
                <a:latin typeface="Arial"/>
              </a:rPr>
              <a:t>:</a:t>
            </a:r>
            <a:endParaRPr lang="en-US" sz="16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385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gradFill>
            <a:gsLst>
              <a:gs pos="0">
                <a:srgbClr val="632B8D"/>
              </a:gs>
              <a:gs pos="63000">
                <a:srgbClr val="7030A0"/>
              </a:gs>
              <a:gs pos="100000">
                <a:srgbClr val="893BC3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2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Resultados</a:t>
            </a:r>
            <a:r>
              <a:rPr lang="en-US" sz="9600" b="1" dirty="0">
                <a:latin typeface="Code Bold" panose="02000506030000020004" pitchFamily="2" charset="77"/>
              </a:rPr>
              <a:t> </a:t>
            </a:r>
            <a:r>
              <a:rPr lang="en-US" sz="9600" b="1" dirty="0" smtClean="0">
                <a:latin typeface="Code Bold" panose="02000506030000020004" pitchFamily="2" charset="77"/>
              </a:rPr>
              <a:t>y </a:t>
            </a:r>
            <a:r>
              <a:rPr lang="en-US" sz="9600" b="1" dirty="0" err="1">
                <a:latin typeface="Code Bold" panose="02000506030000020004" pitchFamily="2" charset="77"/>
              </a:rPr>
              <a:t>A</a:t>
            </a:r>
            <a:r>
              <a:rPr lang="en-US" sz="9600" b="1" dirty="0" err="1" smtClean="0">
                <a:latin typeface="Code Bold" panose="02000506030000020004" pitchFamily="2" charset="77"/>
              </a:rPr>
              <a:t>nálisis</a:t>
            </a:r>
            <a:r>
              <a:rPr lang="en-US" sz="9600" b="1" dirty="0" smtClean="0">
                <a:latin typeface="Code Bold" panose="02000506030000020004" pitchFamily="2" charset="77"/>
              </a:rPr>
              <a:t> del </a:t>
            </a:r>
            <a:r>
              <a:rPr lang="en-US" sz="9600" b="1" dirty="0">
                <a:latin typeface="Code Bold" panose="02000506030000020004" pitchFamily="2" charset="77"/>
              </a:rPr>
              <a:t>E</a:t>
            </a:r>
            <a:r>
              <a:rPr lang="en-US" sz="9600" b="1" dirty="0" smtClean="0">
                <a:latin typeface="Code Bold" panose="02000506030000020004" pitchFamily="2" charset="77"/>
              </a:rPr>
              <a:t>spacio </a:t>
            </a:r>
            <a:r>
              <a:rPr lang="en-US" sz="9600" b="1" dirty="0" err="1">
                <a:latin typeface="Code Bold" panose="02000506030000020004" pitchFamily="2" charset="77"/>
              </a:rPr>
              <a:t>L</a:t>
            </a:r>
            <a:r>
              <a:rPr lang="en-US" sz="9600" b="1" dirty="0" err="1" smtClean="0">
                <a:latin typeface="Code Bold" panose="02000506030000020004" pitchFamily="2" charset="77"/>
              </a:rPr>
              <a:t>atente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23" y="2422188"/>
            <a:ext cx="6088829" cy="3641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1" y="2410533"/>
            <a:ext cx="6062771" cy="3626233"/>
          </a:xfrm>
          <a:prstGeom prst="rect">
            <a:avLst/>
          </a:prstGeom>
        </p:spPr>
      </p:pic>
      <p:sp>
        <p:nvSpPr>
          <p:cNvPr id="12" name="TextShape 6"/>
          <p:cNvSpPr txBox="1"/>
          <p:nvPr/>
        </p:nvSpPr>
        <p:spPr>
          <a:xfrm>
            <a:off x="67919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Longitud</a:t>
            </a:r>
            <a:r>
              <a:rPr lang="en-US" sz="1500" b="0" strike="noStrike" spc="-1" dirty="0" smtClean="0">
                <a:latin typeface="Arial"/>
              </a:rPr>
              <a:t> (Tokens) – vector 6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3" name="TextShape 6"/>
          <p:cNvSpPr txBox="1"/>
          <p:nvPr/>
        </p:nvSpPr>
        <p:spPr>
          <a:xfrm>
            <a:off x="6176702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Longitud</a:t>
            </a:r>
            <a:r>
              <a:rPr lang="en-US" sz="1500" b="0" strike="noStrike" spc="-1" dirty="0" smtClean="0">
                <a:latin typeface="Arial"/>
              </a:rPr>
              <a:t> ( Tokens) – vector 28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" name="TextShape 6"/>
          <p:cNvSpPr txBox="1"/>
          <p:nvPr/>
        </p:nvSpPr>
        <p:spPr>
          <a:xfrm>
            <a:off x="67918" y="1524862"/>
            <a:ext cx="10036201" cy="36658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 dirty="0" smtClean="0">
                <a:latin typeface="Arial"/>
              </a:rPr>
              <a:t> </a:t>
            </a:r>
            <a:r>
              <a:rPr lang="en-US" sz="1600" b="1" strike="noStrike" spc="-1" dirty="0" err="1" smtClean="0">
                <a:latin typeface="Arial"/>
              </a:rPr>
              <a:t>Distribución</a:t>
            </a:r>
            <a:r>
              <a:rPr lang="en-US" sz="1600" b="1" strike="noStrike" spc="-1" dirty="0" smtClean="0">
                <a:latin typeface="Arial"/>
              </a:rPr>
              <a:t> de las </a:t>
            </a:r>
            <a:r>
              <a:rPr lang="en-US" sz="1600" b="1" strike="noStrike" spc="-1" dirty="0" err="1" smtClean="0">
                <a:latin typeface="Arial"/>
              </a:rPr>
              <a:t>predicciones</a:t>
            </a:r>
            <a:r>
              <a:rPr lang="en-US" sz="1600" b="1" strike="noStrike" spc="-1" dirty="0" smtClean="0">
                <a:latin typeface="Arial"/>
              </a:rPr>
              <a:t>:</a:t>
            </a:r>
            <a:endParaRPr lang="en-US" sz="16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9477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gradFill>
            <a:gsLst>
              <a:gs pos="0">
                <a:srgbClr val="632B8D"/>
              </a:gs>
              <a:gs pos="63000">
                <a:srgbClr val="7030A0"/>
              </a:gs>
              <a:gs pos="100000">
                <a:srgbClr val="893BC3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2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Resultados</a:t>
            </a:r>
            <a:r>
              <a:rPr lang="en-US" sz="9600" b="1" dirty="0">
                <a:latin typeface="Code Bold" panose="02000506030000020004" pitchFamily="2" charset="77"/>
              </a:rPr>
              <a:t> </a:t>
            </a:r>
            <a:r>
              <a:rPr lang="en-US" sz="9600" b="1" dirty="0" smtClean="0">
                <a:latin typeface="Code Bold" panose="02000506030000020004" pitchFamily="2" charset="77"/>
              </a:rPr>
              <a:t>y </a:t>
            </a:r>
            <a:r>
              <a:rPr lang="en-US" sz="9600" b="1" dirty="0" err="1">
                <a:latin typeface="Code Bold" panose="02000506030000020004" pitchFamily="2" charset="77"/>
              </a:rPr>
              <a:t>A</a:t>
            </a:r>
            <a:r>
              <a:rPr lang="en-US" sz="9600" b="1" dirty="0" err="1" smtClean="0">
                <a:latin typeface="Code Bold" panose="02000506030000020004" pitchFamily="2" charset="77"/>
              </a:rPr>
              <a:t>nálisis</a:t>
            </a:r>
            <a:r>
              <a:rPr lang="en-US" sz="9600" b="1" dirty="0" smtClean="0">
                <a:latin typeface="Code Bold" panose="02000506030000020004" pitchFamily="2" charset="77"/>
              </a:rPr>
              <a:t> del </a:t>
            </a:r>
            <a:r>
              <a:rPr lang="en-US" sz="9600" b="1" dirty="0">
                <a:latin typeface="Code Bold" panose="02000506030000020004" pitchFamily="2" charset="77"/>
              </a:rPr>
              <a:t>E</a:t>
            </a:r>
            <a:r>
              <a:rPr lang="en-US" sz="9600" b="1" dirty="0" smtClean="0">
                <a:latin typeface="Code Bold" panose="02000506030000020004" pitchFamily="2" charset="77"/>
              </a:rPr>
              <a:t>spacio </a:t>
            </a:r>
            <a:r>
              <a:rPr lang="en-US" sz="9600" b="1" dirty="0" err="1">
                <a:latin typeface="Code Bold" panose="02000506030000020004" pitchFamily="2" charset="77"/>
              </a:rPr>
              <a:t>L</a:t>
            </a:r>
            <a:r>
              <a:rPr lang="en-US" sz="9600" b="1" dirty="0" err="1" smtClean="0">
                <a:latin typeface="Code Bold" panose="02000506030000020004" pitchFamily="2" charset="77"/>
              </a:rPr>
              <a:t>atente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23" y="2422188"/>
            <a:ext cx="6088829" cy="3641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1" y="2410533"/>
            <a:ext cx="6062771" cy="3626233"/>
          </a:xfrm>
          <a:prstGeom prst="rect">
            <a:avLst/>
          </a:prstGeom>
        </p:spPr>
      </p:pic>
      <p:sp>
        <p:nvSpPr>
          <p:cNvPr id="12" name="TextShape 6"/>
          <p:cNvSpPr txBox="1"/>
          <p:nvPr/>
        </p:nvSpPr>
        <p:spPr>
          <a:xfrm>
            <a:off x="67919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Máscara</a:t>
            </a:r>
            <a:r>
              <a:rPr lang="en-US" sz="1500" b="0" strike="noStrike" spc="-1" dirty="0" smtClean="0">
                <a:latin typeface="Arial"/>
              </a:rPr>
              <a:t> @name – vector 25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3" name="TextShape 6"/>
          <p:cNvSpPr txBox="1"/>
          <p:nvPr/>
        </p:nvSpPr>
        <p:spPr>
          <a:xfrm>
            <a:off x="6176702" y="2011496"/>
            <a:ext cx="5886311" cy="2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 err="1" smtClean="0">
                <a:latin typeface="Arial"/>
              </a:rPr>
              <a:t>Signos</a:t>
            </a:r>
            <a:r>
              <a:rPr lang="en-US" sz="1500" b="0" strike="noStrike" spc="-1" dirty="0" smtClean="0">
                <a:latin typeface="Arial"/>
              </a:rPr>
              <a:t> [‘¡’, ’!’, ‘¿’, ‘?’ ] – vector 19</a:t>
            </a:r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490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496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74340" cy="98733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Conclusiones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646545" y="1803180"/>
            <a:ext cx="111518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Logramos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replicar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el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base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publicado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el Paper original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Logramos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incluir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modificaciones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probar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con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otro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tipo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distribución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y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sampleo</a:t>
            </a: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El espacio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latente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aprende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caracteristicas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específicas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que le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permiten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cumplir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buena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medida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función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reconstruccion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y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cierta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continuidad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 Un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ejemplo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ésto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la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correlación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que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muestra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respecto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 la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longitud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las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frases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capacidad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procesamiento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(GPU)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un factor fundamental para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lograr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una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buena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performance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este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tipo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generativos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ya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que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requieren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corpus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muy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grandes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muchas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itareciones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just"/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just"/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Opotunidades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mejoras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para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transferencia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estilo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Optimizar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hiperparámetros</a:t>
            </a: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Utilizar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pre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entrenados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BERT y GPT2 para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adaptar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la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arquitectura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del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modelo</a:t>
            </a: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Refinamiento</a:t>
            </a:r>
            <a:r>
              <a:rPr lang="en-U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del corpus de </a:t>
            </a:r>
            <a:r>
              <a:rPr lang="en-U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entrenamiento</a:t>
            </a: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34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8774"/>
            <a:ext cx="12191760" cy="6857640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1DC1A-A42F-8440-A4E5-3AB04FB4796A}"/>
              </a:ext>
            </a:extLst>
          </p:cNvPr>
          <p:cNvSpPr txBox="1"/>
          <p:nvPr/>
        </p:nvSpPr>
        <p:spPr>
          <a:xfrm>
            <a:off x="627396" y="1675835"/>
            <a:ext cx="826971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Motivación</a:t>
            </a: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Dataset</a:t>
            </a:r>
            <a:endParaRPr lang="en-US" sz="2800" b="1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Didot" panose="02000503000000020003" pitchFamily="2" charset="-79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Modelo</a:t>
            </a:r>
            <a:r>
              <a:rPr lang="en-US" sz="2800" b="1" dirty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</a:t>
            </a:r>
            <a:endParaRPr lang="en-US" sz="2800" b="1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Didot" panose="02000503000000020003" pitchFamily="2" charset="-79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Tipos</a:t>
            </a: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de </a:t>
            </a: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distribuciones</a:t>
            </a: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</a:t>
            </a: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utilizadas</a:t>
            </a:r>
            <a:endParaRPr lang="en-US" sz="2800" b="1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Didot" panose="02000503000000020003" pitchFamily="2" charset="-79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Funciones</a:t>
            </a: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de </a:t>
            </a:r>
            <a:r>
              <a:rPr lang="en-US" sz="2800" b="1" dirty="0" err="1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P</a:t>
            </a: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érdida</a:t>
            </a: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s-E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Resultados y Análisis del Espacio Latente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Conclusiones</a:t>
            </a:r>
            <a:endParaRPr lang="en-US" sz="2800" b="1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Didot" panose="02000503000000020003" pitchFamily="2" charset="-79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sz="2800" b="1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Didot" panose="02000503000000020003" pitchFamily="2" charset="-79"/>
              </a:rPr>
              <a:t>Gracias</a:t>
            </a:r>
            <a:endParaRPr lang="en-US" sz="2800" b="1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Didot" panose="02000503000000020003" pitchFamily="2" charset="-79"/>
            </a:endParaRPr>
          </a:p>
          <a:p>
            <a:pPr marL="342900" indent="-342900">
              <a:buAutoNum type="arabicPeriod"/>
            </a:pP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b" anchorCtr="0">
            <a:normAutofit fontScale="70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Indice</a:t>
            </a:r>
            <a:endParaRPr lang="en-US" sz="9600" b="1" dirty="0">
              <a:latin typeface="Code Bold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3260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0" y="1"/>
            <a:ext cx="102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7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506691" y="1803180"/>
            <a:ext cx="11151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Nuestra motivación es crear un modelo de transferencia de estilo para texto, utilizando herramientas de NLP (</a:t>
            </a:r>
            <a:r>
              <a:rPr lang="es-ES" sz="2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transformers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) y aprovechando la capacidad 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los </a:t>
            </a:r>
            <a:r>
              <a:rPr lang="es-ES" sz="2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Autoencoders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2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Variacionales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 generar un espacio </a:t>
            </a:r>
            <a:r>
              <a:rPr lang="es-ES" sz="2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contínuo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  <a:endParaRPr lang="es-ES" sz="24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just"/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Para ello reprodujimos la arquitectura del </a:t>
            </a:r>
            <a:r>
              <a:rPr lang="es-ES" sz="2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paper</a:t>
            </a:r>
            <a:r>
              <a:rPr lang="es-ES" sz="2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[1] como punto de partida, para luego adaptarlo a nuestra tarea.</a:t>
            </a:r>
            <a:endParaRPr lang="en-US" sz="24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94E192-CD84-CF4C-8D77-B4319CB939C1}"/>
              </a:ext>
            </a:extLst>
          </p:cNvPr>
          <p:cNvCxnSpPr>
            <a:cxnSpLocks/>
          </p:cNvCxnSpPr>
          <p:nvPr/>
        </p:nvCxnSpPr>
        <p:spPr>
          <a:xfrm>
            <a:off x="3982065" y="1563806"/>
            <a:ext cx="82099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b" anchorCtr="0">
            <a:normAutofit fontScale="70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Motivación</a:t>
            </a:r>
            <a:endParaRPr lang="en-US" sz="9600" b="1" dirty="0">
              <a:latin typeface="Code Bold" panose="02000506030000020004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464333" y="6452471"/>
            <a:ext cx="1115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[1] A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Transformer-Based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Variational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Autoencoder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Sentence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Generation1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Danyang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Liu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2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nd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Gongshen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s-ES" sz="14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Liu</a:t>
            </a:r>
            <a:r>
              <a:rPr lang="es-ES" sz="14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4116605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b" anchorCtr="0">
            <a:normAutofit fontScale="70000" lnSpcReduction="20000"/>
          </a:bodyPr>
          <a:lstStyle/>
          <a:p>
            <a:pPr algn="ctr"/>
            <a:r>
              <a:rPr lang="en-US" sz="9600" b="1" dirty="0" smtClean="0">
                <a:latin typeface="Code Bold" panose="02000506030000020004" pitchFamily="2" charset="77"/>
              </a:rPr>
              <a:t>Dataset</a:t>
            </a:r>
            <a:endParaRPr lang="en-US" sz="9600" b="1" dirty="0">
              <a:latin typeface="Code Bold" panose="02000506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646545" y="1579439"/>
            <a:ext cx="111518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Seleccionamos 120 libros de diferentes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generos</a:t>
            </a:r>
            <a:r>
              <a:rPr lang="es-ES" sz="2000" dirty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técnicos, narrativos, y poéticos</a:t>
            </a:r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Los separamos en líneas de entre 35 y 160 caracteres</a:t>
            </a: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Las filtramos y pre procesamos, definiendo algunas reglas con REGEX</a:t>
            </a: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Enmascaramos Nombres propios y números (@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name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@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number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Aplicamos un análisis de sentimiento Positivo, Neutral y Negativo a cada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linea</a:t>
            </a:r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" y="4854537"/>
            <a:ext cx="9363075" cy="15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146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b" anchorCtr="0">
            <a:normAutofit fontScale="70000" lnSpcReduction="20000"/>
          </a:bodyPr>
          <a:lstStyle/>
          <a:p>
            <a:pPr algn="ctr"/>
            <a:r>
              <a:rPr lang="en-US" sz="9600" b="1" dirty="0" smtClean="0">
                <a:latin typeface="Code Bold" panose="02000506030000020004" pitchFamily="2" charset="77"/>
              </a:rPr>
              <a:t>Dataset</a:t>
            </a:r>
            <a:endParaRPr lang="en-US" sz="9600" b="1" dirty="0">
              <a:latin typeface="Code Bold" panose="02000506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C1C-FED5-7340-9456-3F4A4C5A57F2}"/>
              </a:ext>
            </a:extLst>
          </p:cNvPr>
          <p:cNvSpPr txBox="1"/>
          <p:nvPr/>
        </p:nvSpPr>
        <p:spPr>
          <a:xfrm>
            <a:off x="646545" y="1579439"/>
            <a:ext cx="111518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Tokenizamos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cada línea por sub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words</a:t>
            </a:r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Finalmente a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plicamos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padding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hasta alcanzar nuestra longitud máxima (32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tokens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x línea)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 ésta oportunidad la longitud la estamos contando en nº de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Tokens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y no en caracteres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just"/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Sampleo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del </a:t>
            </a:r>
            <a:r>
              <a:rPr lang="es-ES" sz="2000" dirty="0" err="1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Dataset</a:t>
            </a:r>
            <a:r>
              <a:rPr lang="es-ES" sz="2000" dirty="0" smtClean="0">
                <a:latin typeface="Bahnschrift Light SemiCondensed" panose="020B0502040204020203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resultante:</a:t>
            </a:r>
            <a:endParaRPr lang="es-ES" sz="2000" dirty="0" smtClean="0">
              <a:latin typeface="Bahnschrift Light SemiCondensed" panose="020B0502040204020203" pitchFamily="34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" y="3959159"/>
            <a:ext cx="10046810" cy="27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0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7680886" y="2788560"/>
            <a:ext cx="3638880" cy="27032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394080" y="2777269"/>
            <a:ext cx="5785560" cy="24134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Shape 6"/>
          <p:cNvSpPr txBox="1"/>
          <p:nvPr/>
        </p:nvSpPr>
        <p:spPr>
          <a:xfrm>
            <a:off x="394080" y="2249869"/>
            <a:ext cx="57855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strike="noStrike" spc="-1" dirty="0">
                <a:latin typeface="Arial"/>
              </a:rPr>
              <a:t>VAE</a:t>
            </a:r>
          </a:p>
        </p:txBody>
      </p:sp>
      <p:sp>
        <p:nvSpPr>
          <p:cNvPr id="10" name="TextShape 6"/>
          <p:cNvSpPr txBox="1"/>
          <p:nvPr/>
        </p:nvSpPr>
        <p:spPr>
          <a:xfrm>
            <a:off x="7680885" y="2249869"/>
            <a:ext cx="3446891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spc="-1" dirty="0" smtClean="0">
                <a:latin typeface="Arial"/>
              </a:rPr>
              <a:t>TRANSFORMER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144000" rtlCol="0" anchor="ctr" anchorCtr="0">
            <a:normAutofit fontScale="325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r>
              <a:rPr lang="en-US" sz="9600" b="1" dirty="0" smtClean="0">
                <a:latin typeface="Code Bold" panose="02000506030000020004" pitchFamily="2" charset="77"/>
              </a:rPr>
              <a:t> (VAE + Transformers)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5185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6" name="TextShape 5"/>
          <p:cNvSpPr txBox="1"/>
          <p:nvPr/>
        </p:nvSpPr>
        <p:spPr>
          <a:xfrm>
            <a:off x="365760" y="2194560"/>
            <a:ext cx="4389120" cy="241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Partiendo de la base del modelo transformer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El Encoder se mantiene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  <a:p>
            <a:endParaRPr lang="en-US" sz="1500" b="0" strike="noStrike" spc="-1">
              <a:latin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5561280" y="1770480"/>
            <a:ext cx="4817880" cy="44906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59261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8" name="Line 4"/>
          <p:cNvSpPr/>
          <p:nvPr/>
        </p:nvSpPr>
        <p:spPr>
          <a:xfrm>
            <a:off x="-12240" y="1798560"/>
            <a:ext cx="444780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TextShape 5"/>
          <p:cNvSpPr txBox="1"/>
          <p:nvPr/>
        </p:nvSpPr>
        <p:spPr>
          <a:xfrm>
            <a:off x="365760" y="2194560"/>
            <a:ext cx="4389120" cy="3477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 err="1">
                <a:latin typeface="Arial"/>
              </a:rPr>
              <a:t>Partiendo</a:t>
            </a:r>
            <a:r>
              <a:rPr lang="en-US" sz="1500" b="0" strike="noStrike" spc="-1" dirty="0">
                <a:latin typeface="Arial"/>
              </a:rPr>
              <a:t> de la base del </a:t>
            </a:r>
            <a:r>
              <a:rPr lang="en-US" sz="1500" b="0" strike="noStrike" spc="-1" dirty="0" err="1">
                <a:latin typeface="Arial"/>
              </a:rPr>
              <a:t>modelo</a:t>
            </a:r>
            <a:r>
              <a:rPr lang="en-US" sz="1500" b="0" strike="noStrike" spc="-1" dirty="0">
                <a:latin typeface="Arial"/>
              </a:rPr>
              <a:t> transformer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El Encoder se </a:t>
            </a:r>
            <a:r>
              <a:rPr lang="en-US" sz="1500" b="0" strike="noStrike" spc="-1" dirty="0" err="1">
                <a:latin typeface="Arial"/>
              </a:rPr>
              <a:t>mantiene</a:t>
            </a: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encoder </a:t>
            </a:r>
            <a:r>
              <a:rPr lang="en-US" sz="1500" b="0" strike="noStrike" spc="-1" dirty="0" err="1">
                <a:latin typeface="Arial"/>
              </a:rPr>
              <a:t>pasa</a:t>
            </a:r>
            <a:r>
              <a:rPr lang="en-US" sz="1500" b="0" strike="noStrike" spc="-1" dirty="0">
                <a:latin typeface="Arial"/>
              </a:rPr>
              <a:t> a </a:t>
            </a:r>
            <a:r>
              <a:rPr lang="en-US" sz="1500" b="0" strike="noStrike" spc="-1" dirty="0" err="1">
                <a:latin typeface="Arial"/>
              </a:rPr>
              <a:t>ser</a:t>
            </a:r>
            <a:r>
              <a:rPr lang="en-US" sz="1500" b="0" strike="noStrike" spc="-1" dirty="0">
                <a:latin typeface="Arial"/>
              </a:rPr>
              <a:t> un espacio </a:t>
            </a:r>
            <a:r>
              <a:rPr lang="en-US" sz="1500" b="0" strike="noStrike" spc="-1" dirty="0" err="1">
                <a:latin typeface="Arial"/>
              </a:rPr>
              <a:t>latente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representado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por</a:t>
            </a:r>
            <a:r>
              <a:rPr lang="en-US" sz="1500" b="0" strike="noStrike" spc="-1" dirty="0">
                <a:latin typeface="Arial"/>
              </a:rPr>
              <a:t> mu y sigma, 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función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sampleo</a:t>
            </a:r>
            <a:r>
              <a:rPr lang="en-US" sz="1500" b="0" strike="noStrike" spc="-1" dirty="0">
                <a:latin typeface="Arial"/>
              </a:rPr>
              <a:t> y </a:t>
            </a:r>
            <a:r>
              <a:rPr lang="en-US" sz="1500" b="0" strike="noStrike" spc="-1" dirty="0" err="1">
                <a:latin typeface="Arial"/>
              </a:rPr>
              <a:t>capas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proyección</a:t>
            </a:r>
            <a:r>
              <a:rPr lang="en-US" sz="1500" b="0" strike="noStrike" spc="-1" dirty="0">
                <a:latin typeface="Arial"/>
              </a:rPr>
              <a:t> para </a:t>
            </a:r>
            <a:r>
              <a:rPr lang="en-US" sz="1500" b="0" strike="noStrike" spc="-1" dirty="0" err="1">
                <a:latin typeface="Arial"/>
              </a:rPr>
              <a:t>generar</a:t>
            </a:r>
            <a:r>
              <a:rPr lang="en-US" sz="1500" b="0" strike="noStrike" spc="-1" dirty="0">
                <a:latin typeface="Arial"/>
              </a:rPr>
              <a:t> el input del decoder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5542920" y="1743120"/>
            <a:ext cx="4864320" cy="4533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151677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0"/>
            <a:ext cx="5921400" cy="6867360"/>
          </a:xfrm>
          <a:prstGeom prst="rect">
            <a:avLst/>
          </a:prstGeom>
          <a:ln>
            <a:noFill/>
          </a:ln>
        </p:spPr>
      </p:pic>
      <p:pic>
        <p:nvPicPr>
          <p:cNvPr id="10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0" y="-19080"/>
            <a:ext cx="6270120" cy="6857639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-18503"/>
            <a:ext cx="12191760" cy="6876503"/>
          </a:xfrm>
          <a:prstGeom prst="rect">
            <a:avLst/>
          </a:prstGeom>
          <a:solidFill>
            <a:srgbClr val="FCEEEE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7D96-20B1-4B45-941B-3D9DF305EFD4}"/>
              </a:ext>
            </a:extLst>
          </p:cNvPr>
          <p:cNvSpPr txBox="1"/>
          <p:nvPr/>
        </p:nvSpPr>
        <p:spPr>
          <a:xfrm>
            <a:off x="0" y="288000"/>
            <a:ext cx="6235070" cy="98733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tIns="216000" rtlCol="0" anchor="ctr" anchorCtr="0">
            <a:normAutofit fontScale="55000" lnSpcReduction="20000"/>
          </a:bodyPr>
          <a:lstStyle/>
          <a:p>
            <a:pPr algn="ctr"/>
            <a:r>
              <a:rPr lang="en-US" sz="9600" b="1" dirty="0" err="1" smtClean="0">
                <a:latin typeface="Code Bold" panose="02000506030000020004" pitchFamily="2" charset="77"/>
              </a:rPr>
              <a:t>Modelo</a:t>
            </a:r>
            <a:endParaRPr lang="en-US" sz="9600" b="1" dirty="0" smtClean="0">
              <a:latin typeface="Code Bold" panose="02000506030000020004" pitchFamily="2" charset="77"/>
            </a:endParaRPr>
          </a:p>
        </p:txBody>
      </p:sp>
      <p:sp>
        <p:nvSpPr>
          <p:cNvPr id="11" name="TextShape 5"/>
          <p:cNvSpPr txBox="1"/>
          <p:nvPr/>
        </p:nvSpPr>
        <p:spPr>
          <a:xfrm>
            <a:off x="365760" y="2194560"/>
            <a:ext cx="4389120" cy="411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 err="1">
                <a:latin typeface="Arial"/>
              </a:rPr>
              <a:t>Partiendo</a:t>
            </a:r>
            <a:r>
              <a:rPr lang="en-US" sz="1500" b="0" strike="noStrike" spc="-1" dirty="0">
                <a:latin typeface="Arial"/>
              </a:rPr>
              <a:t> de la base del </a:t>
            </a:r>
            <a:r>
              <a:rPr lang="en-US" sz="1500" b="0" strike="noStrike" spc="-1" dirty="0" err="1">
                <a:latin typeface="Arial"/>
              </a:rPr>
              <a:t>modelo</a:t>
            </a:r>
            <a:r>
              <a:rPr lang="en-US" sz="1500" b="0" strike="noStrike" spc="-1" dirty="0">
                <a:latin typeface="Arial"/>
              </a:rPr>
              <a:t> transformer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El Encoder se </a:t>
            </a:r>
            <a:r>
              <a:rPr lang="en-US" sz="1500" b="0" strike="noStrike" spc="-1" dirty="0" err="1">
                <a:latin typeface="Arial"/>
              </a:rPr>
              <a:t>mantiene</a:t>
            </a: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La </a:t>
            </a:r>
            <a:r>
              <a:rPr lang="en-US" sz="1500" b="0" strike="noStrike" spc="-1" dirty="0" err="1">
                <a:latin typeface="Arial"/>
              </a:rPr>
              <a:t>salida</a:t>
            </a:r>
            <a:r>
              <a:rPr lang="en-US" sz="1500" b="0" strike="noStrike" spc="-1" dirty="0">
                <a:latin typeface="Arial"/>
              </a:rPr>
              <a:t> del encoder </a:t>
            </a:r>
            <a:r>
              <a:rPr lang="en-US" sz="1500" b="0" strike="noStrike" spc="-1" dirty="0" err="1">
                <a:latin typeface="Arial"/>
              </a:rPr>
              <a:t>pasa</a:t>
            </a:r>
            <a:r>
              <a:rPr lang="en-US" sz="1500" b="0" strike="noStrike" spc="-1" dirty="0">
                <a:latin typeface="Arial"/>
              </a:rPr>
              <a:t> a </a:t>
            </a:r>
            <a:r>
              <a:rPr lang="en-US" sz="1500" b="0" strike="noStrike" spc="-1" dirty="0" err="1">
                <a:latin typeface="Arial"/>
              </a:rPr>
              <a:t>ser</a:t>
            </a:r>
            <a:r>
              <a:rPr lang="en-US" sz="1500" b="0" strike="noStrike" spc="-1" dirty="0">
                <a:latin typeface="Arial"/>
              </a:rPr>
              <a:t> un espacio </a:t>
            </a:r>
            <a:r>
              <a:rPr lang="en-US" sz="1500" b="0" strike="noStrike" spc="-1" dirty="0" err="1">
                <a:latin typeface="Arial"/>
              </a:rPr>
              <a:t>latente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representado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por</a:t>
            </a:r>
            <a:r>
              <a:rPr lang="en-US" sz="1500" b="0" strike="noStrike" spc="-1" dirty="0">
                <a:latin typeface="Arial"/>
              </a:rPr>
              <a:t> mu y sigma, se </a:t>
            </a:r>
            <a:r>
              <a:rPr lang="en-US" sz="1500" b="0" strike="noStrike" spc="-1" dirty="0" err="1">
                <a:latin typeface="Arial"/>
              </a:rPr>
              <a:t>agrega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una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función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sampleo</a:t>
            </a:r>
            <a:r>
              <a:rPr lang="en-US" sz="1500" b="0" strike="noStrike" spc="-1" dirty="0">
                <a:latin typeface="Arial"/>
              </a:rPr>
              <a:t> y </a:t>
            </a:r>
            <a:r>
              <a:rPr lang="en-US" sz="1500" b="0" strike="noStrike" spc="-1" dirty="0" err="1">
                <a:latin typeface="Arial"/>
              </a:rPr>
              <a:t>capas</a:t>
            </a:r>
            <a:r>
              <a:rPr lang="en-US" sz="1500" b="0" strike="noStrike" spc="-1" dirty="0">
                <a:latin typeface="Arial"/>
              </a:rPr>
              <a:t> de </a:t>
            </a:r>
            <a:r>
              <a:rPr lang="en-US" sz="1500" b="0" strike="noStrike" spc="-1" dirty="0" err="1">
                <a:latin typeface="Arial"/>
              </a:rPr>
              <a:t>proyección</a:t>
            </a:r>
            <a:r>
              <a:rPr lang="en-US" sz="1500" b="0" strike="noStrike" spc="-1" dirty="0">
                <a:latin typeface="Arial"/>
              </a:rPr>
              <a:t> para </a:t>
            </a:r>
            <a:r>
              <a:rPr lang="en-US" sz="1500" b="0" strike="noStrike" spc="-1" dirty="0" err="1">
                <a:latin typeface="Arial"/>
              </a:rPr>
              <a:t>generar</a:t>
            </a:r>
            <a:r>
              <a:rPr lang="en-US" sz="1500" b="0" strike="noStrike" spc="-1" dirty="0">
                <a:latin typeface="Arial"/>
              </a:rPr>
              <a:t> el input del decoder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latin typeface="Arial"/>
              </a:rPr>
              <a:t>Se </a:t>
            </a:r>
            <a:r>
              <a:rPr lang="en-US" sz="1500" b="0" strike="noStrike" spc="-1" dirty="0" err="1">
                <a:latin typeface="Arial"/>
              </a:rPr>
              <a:t>elimina</a:t>
            </a:r>
            <a:r>
              <a:rPr lang="en-US" sz="1500" b="0" strike="noStrike" spc="-1" dirty="0">
                <a:latin typeface="Arial"/>
              </a:rPr>
              <a:t> el </a:t>
            </a:r>
            <a:r>
              <a:rPr lang="en-US" sz="1500" b="0" strike="noStrike" spc="-1" dirty="0" err="1">
                <a:latin typeface="Arial"/>
              </a:rPr>
              <a:t>segundo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mecanismo</a:t>
            </a:r>
            <a:r>
              <a:rPr lang="en-US" sz="1500" b="0" strike="noStrike" spc="-1" dirty="0">
                <a:latin typeface="Arial"/>
              </a:rPr>
              <a:t> </a:t>
            </a:r>
            <a:r>
              <a:rPr lang="en-US" sz="1500" b="0" strike="noStrike" spc="-1" dirty="0" err="1">
                <a:latin typeface="Arial"/>
              </a:rPr>
              <a:t>atencional</a:t>
            </a:r>
            <a:r>
              <a:rPr lang="en-US" sz="1500" b="0" strike="noStrike" spc="-1" dirty="0">
                <a:latin typeface="Arial"/>
              </a:rPr>
              <a:t> del decoder.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  <a:p>
            <a:endParaRPr lang="en-US" sz="1500" b="0" strike="noStrike" spc="-1" dirty="0">
              <a:latin typeface="Arial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rcRect l="45477"/>
          <a:stretch/>
        </p:blipFill>
        <p:spPr>
          <a:xfrm>
            <a:off x="10607040" y="2834640"/>
            <a:ext cx="1409040" cy="19202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/>
          <a:stretch/>
        </p:blipFill>
        <p:spPr>
          <a:xfrm>
            <a:off x="5561280" y="1785960"/>
            <a:ext cx="4801320" cy="44751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CustomShape 6"/>
          <p:cNvSpPr/>
          <p:nvPr/>
        </p:nvSpPr>
        <p:spPr>
          <a:xfrm>
            <a:off x="10149840" y="3749040"/>
            <a:ext cx="731520" cy="182880"/>
          </a:xfrm>
          <a:custGeom>
            <a:avLst/>
            <a:gdLst/>
            <a:ahLst/>
            <a:cxnLst/>
            <a:rect l="0" t="0" r="r" b="b"/>
            <a:pathLst>
              <a:path w="2034" h="510">
                <a:moveTo>
                  <a:pt x="0" y="0"/>
                </a:moveTo>
                <a:lnTo>
                  <a:pt x="1714" y="0"/>
                </a:lnTo>
                <a:lnTo>
                  <a:pt x="2033" y="254"/>
                </a:lnTo>
                <a:lnTo>
                  <a:pt x="1714" y="509"/>
                </a:lnTo>
                <a:lnTo>
                  <a:pt x="0" y="509"/>
                </a:lnTo>
                <a:lnTo>
                  <a:pt x="318" y="254"/>
                </a:lnTo>
                <a:lnTo>
                  <a:pt x="0" y="0"/>
                </a:lnTo>
              </a:path>
            </a:pathLst>
          </a:cu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41267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7432</TotalTime>
  <Words>965</Words>
  <Application>Microsoft Office PowerPoint</Application>
  <PresentationFormat>Widescreen</PresentationFormat>
  <Paragraphs>184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Bahnschrift Light SemiCondensed</vt:lpstr>
      <vt:lpstr>Century Gothic</vt:lpstr>
      <vt:lpstr>Code Bold</vt:lpstr>
      <vt:lpstr>Code Light</vt:lpstr>
      <vt:lpstr>DejaVu Sans</vt:lpstr>
      <vt:lpstr>Didot</vt:lpstr>
      <vt:lpstr>Helvetica Neue Medium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Patricio Guinle</cp:lastModifiedBy>
  <cp:revision>185</cp:revision>
  <dcterms:created xsi:type="dcterms:W3CDTF">2020-09-01T20:56:44Z</dcterms:created>
  <dcterms:modified xsi:type="dcterms:W3CDTF">2021-02-09T18:52:59Z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